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33CC"/>
    <a:srgbClr val="FF99CC"/>
    <a:srgbClr val="FF7C80"/>
    <a:srgbClr val="CCECFF"/>
    <a:srgbClr val="FFCC99"/>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33" autoAdjust="0"/>
  </p:normalViewPr>
  <p:slideViewPr>
    <p:cSldViewPr>
      <p:cViewPr varScale="1">
        <p:scale>
          <a:sx n="80" d="100"/>
          <a:sy n="80" d="100"/>
        </p:scale>
        <p:origin x="11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1AAFAE-41F9-42FC-B60E-AD996FFA4FF4}"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1AAFAE-41F9-42FC-B60E-AD996FFA4FF4}"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1AAFAE-41F9-42FC-B60E-AD996FFA4FF4}"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1AAFAE-41F9-42FC-B60E-AD996FFA4FF4}"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1AAFAE-41F9-42FC-B60E-AD996FFA4FF4}"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1AAFAE-41F9-42FC-B60E-AD996FFA4FF4}"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1AAFAE-41F9-42FC-B60E-AD996FFA4FF4}" type="datetimeFigureOut">
              <a:rPr lang="en-US" smtClean="0"/>
              <a:t>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1AAFAE-41F9-42FC-B60E-AD996FFA4FF4}" type="datetimeFigureOut">
              <a:rPr lang="en-US" smtClean="0"/>
              <a:t>4/10/2023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1AAFAE-41F9-42FC-B60E-AD996FFA4FF4}" type="datetimeFigureOut">
              <a:rPr lang="en-US" smtClean="0"/>
              <a:t>4/10/2023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1AAFAE-41F9-42FC-B60E-AD996FFA4FF4}"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1AAFAE-41F9-42FC-B60E-AD996FFA4FF4}"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C38A6-BD3C-4479-8865-38F2825D42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AAFAE-41F9-42FC-B60E-AD996FFA4FF4}" type="datetimeFigureOut">
              <a:rPr lang="en-US" smtClean="0"/>
              <a:t>4/10/2023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C38A6-BD3C-4479-8865-38F2825D427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The_Cenci" TargetMode="External"/><Relationship Id="rId3" Type="http://schemas.openxmlformats.org/officeDocument/2006/relationships/hyperlink" Target="https://en.wikipedia.org/wiki/Romantic_poetry" TargetMode="External"/><Relationship Id="rId7" Type="http://schemas.openxmlformats.org/officeDocument/2006/relationships/hyperlink" Target="https://en.wikipedia.org/wiki/The_Masque_of_Anarchy" TargetMode="External"/><Relationship Id="rId2" Type="http://schemas.openxmlformats.org/officeDocument/2006/relationships/hyperlink" Target="https://en.wikipedia.org/wiki/Romantic_literature_in_English" TargetMode="External"/><Relationship Id="rId1" Type="http://schemas.openxmlformats.org/officeDocument/2006/relationships/slideLayout" Target="../slideLayouts/slideLayout2.xml"/><Relationship Id="rId6" Type="http://schemas.openxmlformats.org/officeDocument/2006/relationships/hyperlink" Target="https://en.wikipedia.org/wiki/To_a_Skylark" TargetMode="External"/><Relationship Id="rId5" Type="http://schemas.openxmlformats.org/officeDocument/2006/relationships/hyperlink" Target="https://en.wikipedia.org/wiki/Ode_to_the_West_Wind" TargetMode="External"/><Relationship Id="rId4" Type="http://schemas.openxmlformats.org/officeDocument/2006/relationships/hyperlink" Target="https://en.wikipedia.org/wiki/Ozymandias" TargetMode="External"/><Relationship Id="rId9" Type="http://schemas.openxmlformats.org/officeDocument/2006/relationships/hyperlink" Target="https://en.wikipedia.org/wiki/The_Triumph_of_Lif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2438400"/>
          </a:xfrm>
        </p:spPr>
        <p:txBody>
          <a:bodyPr>
            <a:normAutofit fontScale="90000"/>
          </a:bodyPr>
          <a:lstStyle/>
          <a:p>
            <a:r>
              <a:rPr lang="en-US" dirty="0" err="1" smtClean="0">
                <a:latin typeface="Algerian"/>
                <a:ea typeface="Algerian"/>
                <a:cs typeface="Algerian"/>
                <a:sym typeface="Algerian"/>
              </a:rPr>
              <a:t>s.roshni</a:t>
            </a:r>
            <a:r>
              <a:rPr lang="en-US" dirty="0" smtClean="0">
                <a:latin typeface="Algerian"/>
                <a:ea typeface="Algerian"/>
                <a:cs typeface="Algerian"/>
                <a:sym typeface="Algerian"/>
              </a:rPr>
              <a:t> </a:t>
            </a:r>
            <a:r>
              <a:rPr lang="en-US" dirty="0">
                <a:latin typeface="Algerian"/>
                <a:ea typeface="Algerian"/>
                <a:cs typeface="Algerian"/>
                <a:sym typeface="Algerian"/>
              </a:rPr>
              <a:t/>
            </a:r>
            <a:br>
              <a:rPr lang="en-US" dirty="0">
                <a:latin typeface="Algerian"/>
                <a:ea typeface="Algerian"/>
                <a:cs typeface="Algerian"/>
                <a:sym typeface="Algerian"/>
              </a:rPr>
            </a:br>
            <a:r>
              <a:rPr lang="en-US" dirty="0">
                <a:latin typeface="Algerian"/>
                <a:ea typeface="Algerian"/>
                <a:cs typeface="Algerian"/>
                <a:sym typeface="Algerian"/>
              </a:rPr>
              <a:t>ASSISTANT PROFESSOR</a:t>
            </a:r>
            <a:br>
              <a:rPr lang="en-US" dirty="0">
                <a:latin typeface="Algerian"/>
                <a:ea typeface="Algerian"/>
                <a:cs typeface="Algerian"/>
                <a:sym typeface="Algerian"/>
              </a:rPr>
            </a:br>
            <a:r>
              <a:rPr lang="en-US" dirty="0" err="1">
                <a:latin typeface="Algerian"/>
                <a:ea typeface="Algerian"/>
                <a:cs typeface="Algerian"/>
                <a:sym typeface="Algerian"/>
              </a:rPr>
              <a:t>jamal</a:t>
            </a:r>
            <a:r>
              <a:rPr lang="en-US" dirty="0">
                <a:latin typeface="Algerian"/>
                <a:ea typeface="Algerian"/>
                <a:cs typeface="Algerian"/>
                <a:sym typeface="Algerian"/>
              </a:rPr>
              <a:t> </a:t>
            </a:r>
            <a:r>
              <a:rPr lang="en-US" dirty="0" err="1">
                <a:latin typeface="Algerian"/>
                <a:ea typeface="Algerian"/>
                <a:cs typeface="Algerian"/>
                <a:sym typeface="Algerian"/>
              </a:rPr>
              <a:t>mohammed</a:t>
            </a:r>
            <a:r>
              <a:rPr lang="en-US" dirty="0">
                <a:latin typeface="Algerian"/>
                <a:ea typeface="Algerian"/>
                <a:cs typeface="Algerian"/>
                <a:sym typeface="Algerian"/>
              </a:rPr>
              <a:t> college </a:t>
            </a:r>
            <a:br>
              <a:rPr lang="en-US" dirty="0">
                <a:latin typeface="Algerian"/>
                <a:ea typeface="Algerian"/>
                <a:cs typeface="Algerian"/>
                <a:sym typeface="Algerian"/>
              </a:rPr>
            </a:br>
            <a:r>
              <a:rPr lang="en-US" dirty="0" err="1">
                <a:latin typeface="Algerian"/>
                <a:ea typeface="Algerian"/>
                <a:cs typeface="Algerian"/>
                <a:sym typeface="Algerian"/>
              </a:rPr>
              <a:t>trichy</a:t>
            </a:r>
            <a:r>
              <a:rPr lang="en-US" dirty="0">
                <a:latin typeface="Algerian"/>
                <a:ea typeface="Algerian"/>
                <a:cs typeface="Algerian"/>
                <a:sym typeface="Algerian"/>
              </a:rPr>
              <a:t> -20</a:t>
            </a:r>
            <a:endParaRPr lang="en-IN" dirty="0"/>
          </a:p>
        </p:txBody>
      </p:sp>
    </p:spTree>
    <p:extLst>
      <p:ext uri="{BB962C8B-B14F-4D97-AF65-F5344CB8AC3E}">
        <p14:creationId xmlns:p14="http://schemas.microsoft.com/office/powerpoint/2010/main" val="660886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tx1">
              <a:lumMod val="50000"/>
              <a:lumOff val="50000"/>
            </a:schemeClr>
          </a:solidFill>
        </p:spPr>
        <p:txBody>
          <a:bodyPr/>
          <a:lstStyle/>
          <a:p>
            <a:pPr>
              <a:buNone/>
            </a:pPr>
            <a:r>
              <a:rPr lang="en-US" sz="4800" b="1" dirty="0">
                <a:solidFill>
                  <a:srgbClr val="FFFF00"/>
                </a:solidFill>
              </a:rPr>
              <a:t>Whilst skies are blue and bright,</a:t>
            </a:r>
            <a:br>
              <a:rPr lang="en-US" sz="4800" b="1" dirty="0">
                <a:solidFill>
                  <a:srgbClr val="FFFF00"/>
                </a:solidFill>
              </a:rPr>
            </a:br>
            <a:r>
              <a:rPr lang="en-US" sz="4800" b="1" dirty="0">
                <a:solidFill>
                  <a:srgbClr val="FFFF00"/>
                </a:solidFill>
              </a:rPr>
              <a:t>Whilst flowers are gay,</a:t>
            </a:r>
            <a:br>
              <a:rPr lang="en-US" sz="4800" b="1" dirty="0">
                <a:solidFill>
                  <a:srgbClr val="FFFF00"/>
                </a:solidFill>
              </a:rPr>
            </a:br>
            <a:r>
              <a:rPr lang="en-US" sz="4800" b="1" dirty="0">
                <a:solidFill>
                  <a:srgbClr val="FFFF00"/>
                </a:solidFill>
              </a:rPr>
              <a:t>Whilst eyes that change ere night</a:t>
            </a:r>
            <a:br>
              <a:rPr lang="en-US" sz="4800" b="1" dirty="0">
                <a:solidFill>
                  <a:srgbClr val="FFFF00"/>
                </a:solidFill>
              </a:rPr>
            </a:br>
            <a:r>
              <a:rPr lang="en-US" sz="4800" b="1" dirty="0">
                <a:solidFill>
                  <a:srgbClr val="FFFF00"/>
                </a:solidFill>
              </a:rPr>
              <a:t>Make glad the day;</a:t>
            </a:r>
            <a:br>
              <a:rPr lang="en-US" sz="4800" b="1" dirty="0">
                <a:solidFill>
                  <a:srgbClr val="FFFF00"/>
                </a:solidFill>
              </a:rPr>
            </a:br>
            <a:r>
              <a:rPr lang="en-US" sz="4800" b="1" dirty="0">
                <a:solidFill>
                  <a:srgbClr val="FFFF00"/>
                </a:solidFill>
              </a:rPr>
              <a:t>Whilst yet the calm hours creep,</a:t>
            </a:r>
            <a:br>
              <a:rPr lang="en-US" sz="4800" b="1" dirty="0">
                <a:solidFill>
                  <a:srgbClr val="FFFF00"/>
                </a:solidFill>
              </a:rPr>
            </a:br>
            <a:r>
              <a:rPr lang="en-US" sz="4800" b="1" dirty="0">
                <a:solidFill>
                  <a:srgbClr val="FFFF00"/>
                </a:solidFill>
              </a:rPr>
              <a:t>Dream thou—and from thy sleep</a:t>
            </a:r>
            <a:br>
              <a:rPr lang="en-US" sz="4800" b="1" dirty="0">
                <a:solidFill>
                  <a:srgbClr val="FFFF00"/>
                </a:solidFill>
              </a:rPr>
            </a:br>
            <a:r>
              <a:rPr lang="en-US" sz="4800" b="1" dirty="0">
                <a:solidFill>
                  <a:srgbClr val="FFFF00"/>
                </a:solidFill>
              </a:rPr>
              <a:t>Then wake to weep.</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92D050"/>
          </a:solidFill>
        </p:spPr>
        <p:txBody>
          <a:bodyPr/>
          <a:lstStyle/>
          <a:p>
            <a:pPr algn="ctr">
              <a:buNone/>
            </a:pPr>
            <a:r>
              <a:rPr lang="en-US" b="1" dirty="0" smtClean="0">
                <a:solidFill>
                  <a:srgbClr val="00B0F0"/>
                </a:solidFill>
              </a:rPr>
              <a:t>LINE BY LINE EXPLANATION</a:t>
            </a:r>
          </a:p>
          <a:p>
            <a:pPr>
              <a:buNone/>
            </a:pPr>
            <a:endParaRPr lang="en-US" b="1" dirty="0">
              <a:solidFill>
                <a:srgbClr val="00B0F0"/>
              </a:solidFill>
            </a:endParaRPr>
          </a:p>
        </p:txBody>
      </p:sp>
      <p:sp>
        <p:nvSpPr>
          <p:cNvPr id="4" name="Rectangle 3"/>
          <p:cNvSpPr/>
          <p:nvPr/>
        </p:nvSpPr>
        <p:spPr>
          <a:xfrm>
            <a:off x="304800" y="685801"/>
            <a:ext cx="8229600" cy="2246769"/>
          </a:xfrm>
          <a:prstGeom prst="rect">
            <a:avLst/>
          </a:prstGeom>
        </p:spPr>
        <p:txBody>
          <a:bodyPr wrap="square">
            <a:spAutoFit/>
          </a:bodyPr>
          <a:lstStyle/>
          <a:p>
            <a:r>
              <a:rPr lang="en-US" sz="2800" b="1" dirty="0" smtClean="0">
                <a:solidFill>
                  <a:srgbClr val="FFFF00"/>
                </a:solidFill>
              </a:rPr>
              <a:t>The flower that smiles to-day</a:t>
            </a:r>
            <a:br>
              <a:rPr lang="en-US" sz="2800" b="1" dirty="0" smtClean="0">
                <a:solidFill>
                  <a:srgbClr val="FFFF00"/>
                </a:solidFill>
              </a:rPr>
            </a:br>
            <a:r>
              <a:rPr lang="en-US" sz="2800" b="1" dirty="0" smtClean="0">
                <a:solidFill>
                  <a:srgbClr val="FFFF00"/>
                </a:solidFill>
              </a:rPr>
              <a:t>To-morrow dies;           </a:t>
            </a:r>
          </a:p>
          <a:p>
            <a:endParaRPr lang="en-US" sz="2800" b="1" dirty="0">
              <a:solidFill>
                <a:srgbClr val="FFFF00"/>
              </a:solidFill>
            </a:endParaRPr>
          </a:p>
          <a:p>
            <a:endParaRPr lang="en-US" sz="2800" b="1" dirty="0" smtClean="0">
              <a:solidFill>
                <a:srgbClr val="FFFF00"/>
              </a:solidFill>
            </a:endParaRPr>
          </a:p>
          <a:p>
            <a:endParaRPr lang="en-US" sz="2800" b="1" dirty="0" smtClean="0">
              <a:solidFill>
                <a:srgbClr val="FFFF00"/>
              </a:solidFill>
            </a:endParaRPr>
          </a:p>
        </p:txBody>
      </p:sp>
      <p:pic>
        <p:nvPicPr>
          <p:cNvPr id="2050" name="Picture 2" descr="C:\Users\ARUNKUMAR\Desktop\images.jpg"/>
          <p:cNvPicPr>
            <a:picLocks noChangeAspect="1" noChangeArrowheads="1"/>
          </p:cNvPicPr>
          <p:nvPr/>
        </p:nvPicPr>
        <p:blipFill>
          <a:blip r:embed="rId2"/>
          <a:srcRect/>
          <a:stretch>
            <a:fillRect/>
          </a:stretch>
        </p:blipFill>
        <p:spPr bwMode="auto">
          <a:xfrm>
            <a:off x="304800" y="2133600"/>
            <a:ext cx="3810000" cy="3962400"/>
          </a:xfrm>
          <a:prstGeom prst="rect">
            <a:avLst/>
          </a:prstGeom>
          <a:noFill/>
        </p:spPr>
      </p:pic>
      <p:pic>
        <p:nvPicPr>
          <p:cNvPr id="2051" name="Picture 3" descr="C:\Users\ARUNKUMAR\Desktop\images (1).jpg"/>
          <p:cNvPicPr>
            <a:picLocks noChangeAspect="1" noChangeArrowheads="1"/>
          </p:cNvPicPr>
          <p:nvPr/>
        </p:nvPicPr>
        <p:blipFill>
          <a:blip r:embed="rId3"/>
          <a:srcRect/>
          <a:stretch>
            <a:fillRect/>
          </a:stretch>
        </p:blipFill>
        <p:spPr bwMode="auto">
          <a:xfrm>
            <a:off x="4343400" y="1981200"/>
            <a:ext cx="4495800" cy="3962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a:t/>
            </a:r>
            <a:br>
              <a:rPr lang="en-US" dirty="0"/>
            </a:br>
            <a:endParaRPr lang="en-US" dirty="0"/>
          </a:p>
        </p:txBody>
      </p:sp>
      <p:sp>
        <p:nvSpPr>
          <p:cNvPr id="7" name="Rectangle 6"/>
          <p:cNvSpPr/>
          <p:nvPr/>
        </p:nvSpPr>
        <p:spPr>
          <a:xfrm>
            <a:off x="152400" y="152400"/>
            <a:ext cx="8534400" cy="10909935"/>
          </a:xfrm>
          <a:prstGeom prst="rect">
            <a:avLst/>
          </a:prstGeom>
          <a:solidFill>
            <a:srgbClr val="92D050"/>
          </a:solidFill>
        </p:spPr>
        <p:txBody>
          <a:bodyPr wrap="square">
            <a:spAutoFit/>
          </a:bodyPr>
          <a:lstStyle/>
          <a:p>
            <a:r>
              <a:rPr lang="en-US" sz="3200" b="1" dirty="0" smtClean="0">
                <a:solidFill>
                  <a:srgbClr val="FFFF00"/>
                </a:solidFill>
              </a:rPr>
              <a:t>All that we wish to stay</a:t>
            </a:r>
            <a:br>
              <a:rPr lang="en-US" sz="3200" b="1" dirty="0" smtClean="0">
                <a:solidFill>
                  <a:srgbClr val="FFFF00"/>
                </a:solidFill>
              </a:rPr>
            </a:br>
            <a:r>
              <a:rPr lang="en-US" sz="3200" b="1" dirty="0" smtClean="0">
                <a:solidFill>
                  <a:srgbClr val="FFFF00"/>
                </a:solidFill>
              </a:rPr>
              <a:t>Tempts and then flies.</a:t>
            </a:r>
          </a:p>
          <a:p>
            <a:endParaRPr lang="en-US" sz="3200" b="1" dirty="0">
              <a:solidFill>
                <a:srgbClr val="FFFF00"/>
              </a:solidFill>
            </a:endParaRPr>
          </a:p>
          <a:p>
            <a:endParaRPr lang="en-US" sz="3200" b="1" dirty="0" smtClean="0"/>
          </a:p>
          <a:p>
            <a:endParaRPr lang="en-US" sz="3200" b="1" dirty="0"/>
          </a:p>
          <a:p>
            <a:endParaRPr lang="en-US" sz="3200" b="1" dirty="0" smtClean="0"/>
          </a:p>
          <a:p>
            <a:r>
              <a:rPr lang="en-US" sz="3200" b="1" dirty="0" smtClean="0"/>
              <a:t>People wish for certain </a:t>
            </a:r>
          </a:p>
          <a:p>
            <a:r>
              <a:rPr lang="en-US" sz="3200" b="1" dirty="0" smtClean="0"/>
              <a:t>Things in life to stay </a:t>
            </a:r>
          </a:p>
          <a:p>
            <a:r>
              <a:rPr lang="en-US" sz="3200" b="1" dirty="0" smtClean="0"/>
              <a:t>Forever but they’re  only </a:t>
            </a:r>
          </a:p>
          <a:p>
            <a:r>
              <a:rPr lang="en-US" sz="3200" b="1" dirty="0" smtClean="0"/>
              <a:t>Temporary.</a:t>
            </a: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dirty="0"/>
          </a:p>
        </p:txBody>
      </p:sp>
      <p:pic>
        <p:nvPicPr>
          <p:cNvPr id="3076" name="Picture 4" descr="C:\Users\ARUNKUMAR\Desktop\images (2).jpg"/>
          <p:cNvPicPr>
            <a:picLocks noChangeAspect="1" noChangeArrowheads="1"/>
          </p:cNvPicPr>
          <p:nvPr/>
        </p:nvPicPr>
        <p:blipFill>
          <a:blip r:embed="rId2"/>
          <a:srcRect/>
          <a:stretch>
            <a:fillRect/>
          </a:stretch>
        </p:blipFill>
        <p:spPr bwMode="auto">
          <a:xfrm>
            <a:off x="5029200" y="304800"/>
            <a:ext cx="3429000" cy="4343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a:p>
          <a:p>
            <a:pPr>
              <a:buNone/>
            </a:pPr>
            <a:endParaRPr lang="en-US" dirty="0"/>
          </a:p>
        </p:txBody>
      </p:sp>
      <p:sp>
        <p:nvSpPr>
          <p:cNvPr id="6" name="Rectangle 5"/>
          <p:cNvSpPr/>
          <p:nvPr/>
        </p:nvSpPr>
        <p:spPr>
          <a:xfrm>
            <a:off x="152400" y="152400"/>
            <a:ext cx="8839200" cy="10495181"/>
          </a:xfrm>
          <a:prstGeom prst="rect">
            <a:avLst/>
          </a:prstGeom>
          <a:solidFill>
            <a:srgbClr val="92D050"/>
          </a:solidFill>
        </p:spPr>
        <p:txBody>
          <a:bodyPr wrap="square">
            <a:spAutoFit/>
          </a:bodyPr>
          <a:lstStyle/>
          <a:p>
            <a:r>
              <a:rPr lang="en-US" sz="4000" b="1" dirty="0" smtClean="0">
                <a:solidFill>
                  <a:srgbClr val="FFFF00"/>
                </a:solidFill>
              </a:rPr>
              <a:t>What is this world’s delight?</a:t>
            </a:r>
            <a:br>
              <a:rPr lang="en-US" sz="4000" b="1" dirty="0" smtClean="0">
                <a:solidFill>
                  <a:srgbClr val="FFFF00"/>
                </a:solidFill>
              </a:rPr>
            </a:br>
            <a:r>
              <a:rPr lang="en-US" sz="4000" b="1" dirty="0" smtClean="0">
                <a:solidFill>
                  <a:srgbClr val="FFFF00"/>
                </a:solidFill>
              </a:rPr>
              <a:t>Lightning that mocks the night,</a:t>
            </a:r>
            <a:br>
              <a:rPr lang="en-US" sz="4000" b="1" dirty="0" smtClean="0">
                <a:solidFill>
                  <a:srgbClr val="FFFF00"/>
                </a:solidFill>
              </a:rPr>
            </a:br>
            <a:r>
              <a:rPr lang="en-US" sz="4000" b="1" dirty="0" smtClean="0">
                <a:solidFill>
                  <a:srgbClr val="FFFF00"/>
                </a:solidFill>
              </a:rPr>
              <a:t>Brief even as bright.</a:t>
            </a:r>
          </a:p>
          <a:p>
            <a:endParaRPr lang="en-US" sz="2800" b="1" dirty="0" smtClean="0">
              <a:solidFill>
                <a:srgbClr val="FFFF00"/>
              </a:solidFill>
            </a:endParaRPr>
          </a:p>
          <a:p>
            <a:endParaRPr lang="en-US" sz="2800" b="1" dirty="0">
              <a:solidFill>
                <a:srgbClr val="FFFF00"/>
              </a:solidFill>
            </a:endParaRPr>
          </a:p>
          <a:p>
            <a:endParaRPr lang="en-US" sz="2800" b="1" dirty="0" smtClean="0">
              <a:solidFill>
                <a:srgbClr val="FFFF00"/>
              </a:solidFill>
            </a:endParaRPr>
          </a:p>
          <a:p>
            <a:endParaRPr lang="en-US" sz="2800" b="1" dirty="0">
              <a:solidFill>
                <a:srgbClr val="FFFF00"/>
              </a:solidFill>
            </a:endParaRPr>
          </a:p>
          <a:p>
            <a:r>
              <a:rPr lang="en-US" sz="2800" b="1" dirty="0" smtClean="0"/>
              <a:t>Shelley uses lightening as an </a:t>
            </a:r>
          </a:p>
          <a:p>
            <a:r>
              <a:rPr lang="en-US" sz="2800" b="1" dirty="0" smtClean="0"/>
              <a:t>example </a:t>
            </a:r>
          </a:p>
          <a:p>
            <a:r>
              <a:rPr lang="en-US" sz="2800" b="1" dirty="0" smtClean="0"/>
              <a:t>To demonstrate how </a:t>
            </a:r>
          </a:p>
          <a:p>
            <a:r>
              <a:rPr lang="en-US" sz="2800" b="1" dirty="0" smtClean="0"/>
              <a:t>Quickly things come and go</a:t>
            </a:r>
          </a:p>
          <a:p>
            <a:endParaRPr lang="en-US" sz="4000" b="1" dirty="0" smtClean="0">
              <a:solidFill>
                <a:srgbClr val="FFFF00"/>
              </a:solidFill>
            </a:endParaRPr>
          </a:p>
          <a:p>
            <a:endParaRPr lang="en-US" sz="4000"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dirty="0"/>
          </a:p>
        </p:txBody>
      </p:sp>
      <p:pic>
        <p:nvPicPr>
          <p:cNvPr id="4100" name="Picture 4" descr="C:\Users\ARUNKUMAR\Desktop\download.jpg"/>
          <p:cNvPicPr>
            <a:picLocks noChangeAspect="1" noChangeArrowheads="1"/>
          </p:cNvPicPr>
          <p:nvPr/>
        </p:nvPicPr>
        <p:blipFill>
          <a:blip r:embed="rId2"/>
          <a:srcRect/>
          <a:stretch>
            <a:fillRect/>
          </a:stretch>
        </p:blipFill>
        <p:spPr bwMode="auto">
          <a:xfrm>
            <a:off x="4648200" y="2514600"/>
            <a:ext cx="3581400" cy="36576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28600"/>
            <a:ext cx="8458200" cy="7294305"/>
          </a:xfrm>
          <a:prstGeom prst="rect">
            <a:avLst/>
          </a:prstGeom>
          <a:solidFill>
            <a:srgbClr val="92D050"/>
          </a:solidFill>
        </p:spPr>
        <p:txBody>
          <a:bodyPr wrap="square">
            <a:spAutoFit/>
          </a:bodyPr>
          <a:lstStyle/>
          <a:p>
            <a:r>
              <a:rPr lang="en-US" sz="3600" b="1" dirty="0" smtClean="0">
                <a:solidFill>
                  <a:srgbClr val="FFFF00"/>
                </a:solidFill>
              </a:rPr>
              <a:t>Virtue, how frail it is!</a:t>
            </a:r>
            <a:br>
              <a:rPr lang="en-US" sz="3600" b="1" dirty="0" smtClean="0">
                <a:solidFill>
                  <a:srgbClr val="FFFF00"/>
                </a:solidFill>
              </a:rPr>
            </a:br>
            <a:r>
              <a:rPr lang="en-US" sz="3600" b="1" dirty="0" smtClean="0">
                <a:solidFill>
                  <a:srgbClr val="FFFF00"/>
                </a:solidFill>
              </a:rPr>
              <a:t>Friendship how rare!</a:t>
            </a:r>
            <a:br>
              <a:rPr lang="en-US" sz="3600" b="1" dirty="0" smtClean="0">
                <a:solidFill>
                  <a:srgbClr val="FFFF00"/>
                </a:solidFill>
              </a:rPr>
            </a:br>
            <a:r>
              <a:rPr lang="en-US" sz="3600" b="1" dirty="0" smtClean="0">
                <a:solidFill>
                  <a:srgbClr val="FFFF00"/>
                </a:solidFill>
              </a:rPr>
              <a:t>Love, how it sells poor bliss</a:t>
            </a:r>
            <a:br>
              <a:rPr lang="en-US" sz="3600" b="1" dirty="0" smtClean="0">
                <a:solidFill>
                  <a:srgbClr val="FFFF00"/>
                </a:solidFill>
              </a:rPr>
            </a:br>
            <a:r>
              <a:rPr lang="en-US" sz="3600" b="1" dirty="0" smtClean="0">
                <a:solidFill>
                  <a:srgbClr val="FFFF00"/>
                </a:solidFill>
              </a:rPr>
              <a:t>For proud despair!</a:t>
            </a: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b="1" dirty="0" smtClean="0">
              <a:solidFill>
                <a:srgbClr val="FFFF00"/>
              </a:solidFill>
            </a:endParaRPr>
          </a:p>
          <a:p>
            <a:endParaRPr lang="en-US" b="1" dirty="0">
              <a:solidFill>
                <a:srgbClr val="FFFF00"/>
              </a:solidFill>
            </a:endParaRPr>
          </a:p>
          <a:p>
            <a:endParaRPr lang="en-US" dirty="0"/>
          </a:p>
        </p:txBody>
      </p:sp>
      <p:pic>
        <p:nvPicPr>
          <p:cNvPr id="5124" name="Picture 4" descr="C:\Users\ARUNKUMAR\Desktop\download (2).jpg"/>
          <p:cNvPicPr>
            <a:picLocks noChangeAspect="1" noChangeArrowheads="1"/>
          </p:cNvPicPr>
          <p:nvPr/>
        </p:nvPicPr>
        <p:blipFill>
          <a:blip r:embed="rId2"/>
          <a:srcRect/>
          <a:stretch>
            <a:fillRect/>
          </a:stretch>
        </p:blipFill>
        <p:spPr bwMode="auto">
          <a:xfrm>
            <a:off x="5410200" y="3505200"/>
            <a:ext cx="2466975" cy="1847850"/>
          </a:xfrm>
          <a:prstGeom prst="rect">
            <a:avLst/>
          </a:prstGeom>
          <a:noFill/>
        </p:spPr>
      </p:pic>
      <p:pic>
        <p:nvPicPr>
          <p:cNvPr id="5125" name="Picture 5" descr="C:\Users\ARUNKUMAR\Desktop\download (3).jpg"/>
          <p:cNvPicPr>
            <a:picLocks noGrp="1" noChangeAspect="1" noChangeArrowheads="1"/>
          </p:cNvPicPr>
          <p:nvPr>
            <p:ph idx="1"/>
          </p:nvPr>
        </p:nvPicPr>
        <p:blipFill>
          <a:blip r:embed="rId3"/>
          <a:srcRect/>
          <a:stretch>
            <a:fillRect/>
          </a:stretch>
        </p:blipFill>
        <p:spPr bwMode="auto">
          <a:xfrm>
            <a:off x="990600" y="3733800"/>
            <a:ext cx="2619375" cy="17430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a:solidFill>
            <a:srgbClr val="92D050"/>
          </a:solidFill>
        </p:spPr>
        <p:txBody>
          <a:bodyPr/>
          <a:lstStyle/>
          <a:p>
            <a:pPr>
              <a:buNone/>
            </a:pPr>
            <a:r>
              <a:rPr lang="en-US" sz="4000" b="1" dirty="0">
                <a:solidFill>
                  <a:srgbClr val="FFFF00"/>
                </a:solidFill>
              </a:rPr>
              <a:t>But we, though soon they fall,</a:t>
            </a:r>
            <a:br>
              <a:rPr lang="en-US" sz="4000" b="1" dirty="0">
                <a:solidFill>
                  <a:srgbClr val="FFFF00"/>
                </a:solidFill>
              </a:rPr>
            </a:br>
            <a:r>
              <a:rPr lang="en-US" sz="4000" b="1" dirty="0">
                <a:solidFill>
                  <a:srgbClr val="FFFF00"/>
                </a:solidFill>
              </a:rPr>
              <a:t>Survive their joy, and all</a:t>
            </a:r>
            <a:br>
              <a:rPr lang="en-US" sz="4000" b="1" dirty="0">
                <a:solidFill>
                  <a:srgbClr val="FFFF00"/>
                </a:solidFill>
              </a:rPr>
            </a:br>
            <a:r>
              <a:rPr lang="en-US" sz="4000" b="1" dirty="0">
                <a:solidFill>
                  <a:srgbClr val="FFFF00"/>
                </a:solidFill>
              </a:rPr>
              <a:t>Which ours we call.</a:t>
            </a:r>
          </a:p>
          <a:p>
            <a:pPr>
              <a:buNone/>
            </a:pPr>
            <a:endParaRPr lang="en-US" dirty="0" smtClean="0"/>
          </a:p>
          <a:p>
            <a:pPr>
              <a:buNone/>
            </a:pPr>
            <a:r>
              <a:rPr lang="en-US" sz="4400" b="1" dirty="0" smtClean="0"/>
              <a:t>But we the people immediately fall these temporary happiness and lead a remaining life with these memories. </a:t>
            </a:r>
            <a:endParaRPr lang="en-US" sz="4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C:\Users\ARUNKUMAR\Desktop\download (1).jpg"/>
          <p:cNvPicPr>
            <a:picLocks noGrp="1" noChangeAspect="1" noChangeArrowheads="1"/>
          </p:cNvPicPr>
          <p:nvPr>
            <p:ph idx="1"/>
          </p:nvPr>
        </p:nvPicPr>
        <p:blipFill>
          <a:blip r:embed="rId2"/>
          <a:srcRect/>
          <a:stretch>
            <a:fillRect/>
          </a:stretch>
        </p:blipFill>
        <p:spPr bwMode="auto">
          <a:xfrm>
            <a:off x="1" y="152400"/>
            <a:ext cx="4398544" cy="6553200"/>
          </a:xfrm>
          <a:prstGeom prst="rect">
            <a:avLst/>
          </a:prstGeom>
          <a:noFill/>
        </p:spPr>
      </p:pic>
      <p:pic>
        <p:nvPicPr>
          <p:cNvPr id="6149" name="Picture 5" descr="C:\Users\ARUNKUMAR\Desktop\download (4).jpg"/>
          <p:cNvPicPr>
            <a:picLocks noChangeAspect="1" noChangeArrowheads="1"/>
          </p:cNvPicPr>
          <p:nvPr/>
        </p:nvPicPr>
        <p:blipFill>
          <a:blip r:embed="rId3"/>
          <a:srcRect/>
          <a:stretch>
            <a:fillRect/>
          </a:stretch>
        </p:blipFill>
        <p:spPr bwMode="auto">
          <a:xfrm>
            <a:off x="4419600" y="152400"/>
            <a:ext cx="4572000" cy="6705600"/>
          </a:xfrm>
          <a:prstGeom prst="rect">
            <a:avLst/>
          </a:prstGeom>
          <a:noFill/>
        </p:spPr>
      </p:pic>
      <p:sp>
        <p:nvSpPr>
          <p:cNvPr id="9" name="Rectangle 8"/>
          <p:cNvSpPr/>
          <p:nvPr/>
        </p:nvSpPr>
        <p:spPr>
          <a:xfrm>
            <a:off x="304800" y="381001"/>
            <a:ext cx="6553200" cy="2800767"/>
          </a:xfrm>
          <a:prstGeom prst="rect">
            <a:avLst/>
          </a:prstGeom>
        </p:spPr>
        <p:txBody>
          <a:bodyPr wrap="square">
            <a:spAutoFit/>
          </a:bodyPr>
          <a:lstStyle/>
          <a:p>
            <a:r>
              <a:rPr lang="en-US" sz="4400" b="1" dirty="0" smtClean="0">
                <a:solidFill>
                  <a:srgbClr val="FFFF00"/>
                </a:solidFill>
              </a:rPr>
              <a:t>Whilst skies are </a:t>
            </a:r>
          </a:p>
          <a:p>
            <a:r>
              <a:rPr lang="en-US" sz="4400" b="1" dirty="0" smtClean="0">
                <a:solidFill>
                  <a:srgbClr val="FFFF00"/>
                </a:solidFill>
              </a:rPr>
              <a:t>blue and bright,</a:t>
            </a:r>
            <a:br>
              <a:rPr lang="en-US" sz="4400" b="1" dirty="0" smtClean="0">
                <a:solidFill>
                  <a:srgbClr val="FFFF00"/>
                </a:solidFill>
              </a:rPr>
            </a:br>
            <a:r>
              <a:rPr lang="en-US" sz="4400" b="1" dirty="0" smtClean="0">
                <a:solidFill>
                  <a:srgbClr val="FFFF00"/>
                </a:solidFill>
              </a:rPr>
              <a:t>Whilst flowers </a:t>
            </a:r>
          </a:p>
          <a:p>
            <a:r>
              <a:rPr lang="en-US" sz="4400" b="1" dirty="0" smtClean="0">
                <a:solidFill>
                  <a:srgbClr val="FFFF00"/>
                </a:solidFill>
              </a:rPr>
              <a:t>are gay,</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a:solidFill>
            <a:srgbClr val="92D050"/>
          </a:solidFill>
        </p:spPr>
        <p:txBody>
          <a:bodyPr>
            <a:normAutofit/>
          </a:bodyPr>
          <a:lstStyle/>
          <a:p>
            <a:pPr>
              <a:buNone/>
            </a:pPr>
            <a:r>
              <a:rPr lang="en-US" sz="5400" b="1" dirty="0">
                <a:solidFill>
                  <a:srgbClr val="FFFF00"/>
                </a:solidFill>
              </a:rPr>
              <a:t>Whilst eyes that change ere night</a:t>
            </a:r>
            <a:br>
              <a:rPr lang="en-US" sz="5400" b="1" dirty="0">
                <a:solidFill>
                  <a:srgbClr val="FFFF00"/>
                </a:solidFill>
              </a:rPr>
            </a:br>
            <a:r>
              <a:rPr lang="en-US" sz="5400" b="1" dirty="0">
                <a:solidFill>
                  <a:srgbClr val="FFFF00"/>
                </a:solidFill>
              </a:rPr>
              <a:t>Make glad the day</a:t>
            </a:r>
            <a:r>
              <a:rPr lang="en-US" sz="5400" b="1" dirty="0" smtClean="0">
                <a:solidFill>
                  <a:srgbClr val="FFFF00"/>
                </a:solidFill>
              </a:rPr>
              <a:t>;</a:t>
            </a:r>
          </a:p>
          <a:p>
            <a:pPr>
              <a:buNone/>
            </a:pPr>
            <a:r>
              <a:rPr lang="en-US" sz="3600" b="1" dirty="0" smtClean="0"/>
              <a:t>Night is usually thought of as passing by quickly since we all sleep during that time while the day passes more slowly and we can enjoy the brief moments in life if we choose to.</a:t>
            </a:r>
            <a:r>
              <a:rPr lang="en-US" sz="5400" b="1" dirty="0">
                <a:solidFill>
                  <a:srgbClr val="FFFF00"/>
                </a:solidFill>
              </a:rPr>
              <a:t/>
            </a:r>
            <a:br>
              <a:rPr lang="en-US" sz="5400" b="1" dirty="0">
                <a:solidFill>
                  <a:srgbClr val="FFFF00"/>
                </a:solidFill>
              </a:rPr>
            </a:br>
            <a:endParaRPr lang="en-US" sz="5400" b="1" dirty="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553200"/>
          </a:xfrm>
          <a:solidFill>
            <a:srgbClr val="92D050"/>
          </a:solidFill>
        </p:spPr>
        <p:txBody>
          <a:bodyPr/>
          <a:lstStyle/>
          <a:p>
            <a:pPr>
              <a:buNone/>
            </a:pPr>
            <a:r>
              <a:rPr lang="en-US" b="1" dirty="0">
                <a:solidFill>
                  <a:srgbClr val="FFFF00"/>
                </a:solidFill>
              </a:rPr>
              <a:t>Whilst yet the calm hours creep,</a:t>
            </a:r>
            <a:br>
              <a:rPr lang="en-US" b="1" dirty="0">
                <a:solidFill>
                  <a:srgbClr val="FFFF00"/>
                </a:solidFill>
              </a:rPr>
            </a:br>
            <a:r>
              <a:rPr lang="en-US" b="1" dirty="0">
                <a:solidFill>
                  <a:srgbClr val="FFFF00"/>
                </a:solidFill>
              </a:rPr>
              <a:t>Dream thou—and from thy sleep</a:t>
            </a:r>
            <a:br>
              <a:rPr lang="en-US" b="1" dirty="0">
                <a:solidFill>
                  <a:srgbClr val="FFFF00"/>
                </a:solidFill>
              </a:rPr>
            </a:br>
            <a:r>
              <a:rPr lang="en-US" b="1" dirty="0">
                <a:solidFill>
                  <a:srgbClr val="FFFF00"/>
                </a:solidFill>
              </a:rPr>
              <a:t>Then wake to weep.</a:t>
            </a:r>
          </a:p>
          <a:p>
            <a:pPr>
              <a:buNone/>
            </a:pPr>
            <a:endParaRPr lang="en-US" dirty="0" smtClean="0"/>
          </a:p>
          <a:p>
            <a:pPr>
              <a:buNone/>
            </a:pPr>
            <a:r>
              <a:rPr lang="en-US" b="1" dirty="0" smtClean="0"/>
              <a:t>People don’t realize what they have until they lose it.  Once they realize what they’ve lost.  There’s normally a fear of loss so there’s a greater chance that they will learn to appreciate things more in the future.</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solidFill>
            <a:srgbClr val="FFFFCC"/>
          </a:solidFill>
        </p:spPr>
        <p:txBody>
          <a:bodyPr>
            <a:normAutofit/>
          </a:bodyPr>
          <a:lstStyle/>
          <a:p>
            <a:r>
              <a:rPr lang="en-US" sz="8800" dirty="0" smtClean="0">
                <a:solidFill>
                  <a:srgbClr val="FF0000"/>
                </a:solidFill>
                <a:latin typeface="Algerian" pitchFamily="82" charset="0"/>
              </a:rPr>
              <a:t>THE FLOWER THAT SMILES TODAY</a:t>
            </a:r>
          </a:p>
          <a:p>
            <a:r>
              <a:rPr lang="en-US" sz="8800" dirty="0" smtClean="0">
                <a:solidFill>
                  <a:srgbClr val="FF0000"/>
                </a:solidFill>
                <a:latin typeface="Algerian" pitchFamily="82" charset="0"/>
              </a:rPr>
              <a:t>P.B.SHELLEY</a:t>
            </a:r>
            <a:endParaRPr lang="en-US" sz="8800" dirty="0">
              <a:solidFill>
                <a:srgbClr val="FF0000"/>
              </a:solidFill>
              <a:latin typeface="Algerian" pitchFamily="82" charset="0"/>
            </a:endParaRPr>
          </a:p>
        </p:txBody>
      </p:sp>
    </p:spTree>
    <p:extLst>
      <p:ext uri="{BB962C8B-B14F-4D97-AF65-F5344CB8AC3E}">
        <p14:creationId xmlns:p14="http://schemas.microsoft.com/office/powerpoint/2010/main" val="380232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RUNKUMAR\Desktop\download (5).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CC99"/>
          </a:solidFill>
        </p:spPr>
        <p:txBody>
          <a:bodyPr/>
          <a:lstStyle/>
          <a:p>
            <a:pPr algn="ctr">
              <a:buNone/>
            </a:pPr>
            <a:r>
              <a:rPr lang="en-US" sz="5400" dirty="0" smtClean="0">
                <a:solidFill>
                  <a:srgbClr val="FFFF00"/>
                </a:solidFill>
              </a:rPr>
              <a:t>AGENDA</a:t>
            </a:r>
          </a:p>
          <a:p>
            <a:pPr marL="571500" indent="-571500">
              <a:buAutoNum type="romanLcParenR"/>
            </a:pPr>
            <a:r>
              <a:rPr lang="en-US" sz="4800" b="1" dirty="0" smtClean="0">
                <a:solidFill>
                  <a:srgbClr val="92D050"/>
                </a:solidFill>
              </a:rPr>
              <a:t>About the Author</a:t>
            </a:r>
          </a:p>
          <a:p>
            <a:pPr marL="571500" indent="-571500">
              <a:buAutoNum type="romanLcParenR"/>
            </a:pPr>
            <a:r>
              <a:rPr lang="en-US" sz="4800" b="1" dirty="0" smtClean="0">
                <a:solidFill>
                  <a:srgbClr val="92D050"/>
                </a:solidFill>
              </a:rPr>
              <a:t>About the poem</a:t>
            </a:r>
          </a:p>
          <a:p>
            <a:pPr marL="571500" indent="-571500">
              <a:buAutoNum type="romanLcParenR"/>
            </a:pPr>
            <a:r>
              <a:rPr lang="en-US" sz="4800" b="1" dirty="0" smtClean="0">
                <a:solidFill>
                  <a:srgbClr val="92D050"/>
                </a:solidFill>
              </a:rPr>
              <a:t>Author’s Purpose</a:t>
            </a:r>
          </a:p>
          <a:p>
            <a:pPr marL="571500" indent="-571500">
              <a:buAutoNum type="romanLcParenR"/>
            </a:pPr>
            <a:r>
              <a:rPr lang="en-US" sz="4800" b="1" dirty="0" smtClean="0">
                <a:solidFill>
                  <a:srgbClr val="92D050"/>
                </a:solidFill>
              </a:rPr>
              <a:t>Poem lines</a:t>
            </a:r>
          </a:p>
          <a:p>
            <a:pPr marL="571500" indent="-571500">
              <a:buAutoNum type="romanLcParenR"/>
            </a:pPr>
            <a:r>
              <a:rPr lang="en-US" sz="4800" b="1" dirty="0" smtClean="0">
                <a:solidFill>
                  <a:srgbClr val="92D050"/>
                </a:solidFill>
              </a:rPr>
              <a:t>Line by line explanation</a:t>
            </a:r>
          </a:p>
          <a:p>
            <a:pPr marL="571500" indent="-571500">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C00000"/>
          </a:solidFill>
        </p:spPr>
        <p:txBody>
          <a:bodyPr>
            <a:normAutofit/>
          </a:bodyPr>
          <a:lstStyle/>
          <a:p>
            <a:pPr algn="ctr">
              <a:buNone/>
            </a:pPr>
            <a:r>
              <a:rPr lang="en-US" dirty="0" smtClean="0">
                <a:solidFill>
                  <a:srgbClr val="00B050"/>
                </a:solidFill>
              </a:rPr>
              <a:t>About the Author</a:t>
            </a:r>
          </a:p>
          <a:p>
            <a:pPr>
              <a:buNone/>
            </a:pPr>
            <a:r>
              <a:rPr lang="en-US" sz="2800" dirty="0" smtClean="0">
                <a:solidFill>
                  <a:srgbClr val="00B0F0"/>
                </a:solidFill>
              </a:rPr>
              <a:t>Percy </a:t>
            </a:r>
            <a:r>
              <a:rPr lang="en-US" sz="2800" dirty="0" err="1">
                <a:solidFill>
                  <a:srgbClr val="00B0F0"/>
                </a:solidFill>
              </a:rPr>
              <a:t>Bysshe</a:t>
            </a:r>
            <a:r>
              <a:rPr lang="en-US" sz="2800" dirty="0">
                <a:solidFill>
                  <a:srgbClr val="00B0F0"/>
                </a:solidFill>
              </a:rPr>
              <a:t> </a:t>
            </a:r>
            <a:r>
              <a:rPr lang="en-US" sz="2800" dirty="0" smtClean="0">
                <a:solidFill>
                  <a:srgbClr val="00B0F0"/>
                </a:solidFill>
              </a:rPr>
              <a:t>Shelley</a:t>
            </a:r>
            <a:r>
              <a:rPr lang="en-US" sz="2800" dirty="0">
                <a:solidFill>
                  <a:srgbClr val="00B0F0"/>
                </a:solidFill>
              </a:rPr>
              <a:t> 4 August 1792 – 8 July 1822) was one of the major </a:t>
            </a:r>
            <a:r>
              <a:rPr lang="en-US" sz="2800" dirty="0">
                <a:solidFill>
                  <a:srgbClr val="00B0F0"/>
                </a:solidFill>
                <a:hlinkClick r:id="rId2" tooltip="Harold Bloom"/>
              </a:rPr>
              <a:t>English</a:t>
            </a:r>
            <a:r>
              <a:rPr lang="en-US" sz="2800" dirty="0">
                <a:solidFill>
                  <a:srgbClr val="00B0F0"/>
                </a:solidFill>
              </a:rPr>
              <a:t> </a:t>
            </a:r>
            <a:r>
              <a:rPr lang="en-US" sz="2800" dirty="0">
                <a:solidFill>
                  <a:srgbClr val="00B0F0"/>
                </a:solidFill>
                <a:hlinkClick r:id="rId3" tooltip="Romantic poetry"/>
              </a:rPr>
              <a:t>Romantic </a:t>
            </a:r>
            <a:r>
              <a:rPr lang="en-US" sz="2800" dirty="0" smtClean="0">
                <a:solidFill>
                  <a:srgbClr val="00B0F0"/>
                </a:solidFill>
                <a:hlinkClick r:id="rId3" tooltip="Romantic poetry"/>
              </a:rPr>
              <a:t>poets</a:t>
            </a:r>
            <a:r>
              <a:rPr lang="en-US" sz="2800" dirty="0" smtClean="0">
                <a:solidFill>
                  <a:srgbClr val="00B0F0"/>
                </a:solidFill>
              </a:rPr>
              <a:t>.</a:t>
            </a:r>
            <a:r>
              <a:rPr lang="en-US" sz="2800" dirty="0">
                <a:solidFill>
                  <a:srgbClr val="00B0F0"/>
                </a:solidFill>
              </a:rPr>
              <a:t> Shelley did not achieve fame during his lifetime, but recognition of his achievements in poetry grew steadily following his </a:t>
            </a:r>
            <a:r>
              <a:rPr lang="en-US" sz="2800" dirty="0" smtClean="0">
                <a:solidFill>
                  <a:srgbClr val="00B0F0"/>
                </a:solidFill>
              </a:rPr>
              <a:t>death.</a:t>
            </a:r>
            <a:r>
              <a:rPr lang="en-US" sz="2800" dirty="0">
                <a:solidFill>
                  <a:srgbClr val="00B0F0"/>
                </a:solidFill>
              </a:rPr>
              <a:t> his best-known works are "</a:t>
            </a:r>
            <a:r>
              <a:rPr lang="en-US" sz="2800" dirty="0" err="1">
                <a:solidFill>
                  <a:srgbClr val="00B0F0"/>
                </a:solidFill>
                <a:hlinkClick r:id="rId4" tooltip="The Masque of Anarchy"/>
              </a:rPr>
              <a:t>Ozymandias</a:t>
            </a:r>
            <a:r>
              <a:rPr lang="en-US" sz="2800" dirty="0">
                <a:solidFill>
                  <a:srgbClr val="00B0F0"/>
                </a:solidFill>
              </a:rPr>
              <a:t>" (1818), "</a:t>
            </a:r>
            <a:r>
              <a:rPr lang="en-US" sz="2800" dirty="0">
                <a:solidFill>
                  <a:srgbClr val="00B0F0"/>
                </a:solidFill>
                <a:hlinkClick r:id="rId5" tooltip="Alastor, or The Spirit of Solitude"/>
              </a:rPr>
              <a:t>Ode to the West Wind</a:t>
            </a:r>
            <a:r>
              <a:rPr lang="en-US" sz="2800" dirty="0">
                <a:solidFill>
                  <a:srgbClr val="00B0F0"/>
                </a:solidFill>
              </a:rPr>
              <a:t>" (1819), "</a:t>
            </a:r>
            <a:r>
              <a:rPr lang="en-US" sz="2800" dirty="0">
                <a:solidFill>
                  <a:srgbClr val="00B0F0"/>
                </a:solidFill>
                <a:hlinkClick r:id="rId6" tooltip="To a Skylark"/>
              </a:rPr>
              <a:t>To a Skylark</a:t>
            </a:r>
            <a:r>
              <a:rPr lang="en-US" sz="2800" dirty="0">
                <a:solidFill>
                  <a:srgbClr val="00B0F0"/>
                </a:solidFill>
              </a:rPr>
              <a:t>" (1820), and the political ballad “</a:t>
            </a:r>
            <a:r>
              <a:rPr lang="en-US" sz="2800" dirty="0">
                <a:solidFill>
                  <a:srgbClr val="00B0F0"/>
                </a:solidFill>
                <a:hlinkClick r:id="rId7"/>
              </a:rPr>
              <a:t>The Mask of Anarchy</a:t>
            </a:r>
            <a:r>
              <a:rPr lang="en-US" sz="2800" dirty="0">
                <a:solidFill>
                  <a:srgbClr val="00B0F0"/>
                </a:solidFill>
              </a:rPr>
              <a:t>” (1819). His other major works include the verse drama </a:t>
            </a:r>
            <a:r>
              <a:rPr lang="en-US" sz="2800" i="1" dirty="0">
                <a:solidFill>
                  <a:srgbClr val="00B0F0"/>
                </a:solidFill>
                <a:hlinkClick r:id="rId8"/>
              </a:rPr>
              <a:t>The Cenci</a:t>
            </a:r>
            <a:r>
              <a:rPr lang="en-US" sz="2800" dirty="0">
                <a:solidFill>
                  <a:srgbClr val="00B0F0"/>
                </a:solidFill>
              </a:rPr>
              <a:t> (1819) and </a:t>
            </a:r>
            <a:r>
              <a:rPr lang="en-US" sz="2800" dirty="0" smtClean="0">
                <a:solidFill>
                  <a:srgbClr val="00B0F0"/>
                </a:solidFill>
              </a:rPr>
              <a:t> </a:t>
            </a:r>
            <a:r>
              <a:rPr lang="en-US" sz="2800" dirty="0">
                <a:solidFill>
                  <a:srgbClr val="00B0F0"/>
                </a:solidFill>
              </a:rPr>
              <a:t>his final, unfinished work, </a:t>
            </a:r>
            <a:r>
              <a:rPr lang="en-US" sz="2800" i="1" dirty="0">
                <a:solidFill>
                  <a:srgbClr val="00B0F0"/>
                </a:solidFill>
                <a:hlinkClick r:id="rId9" tooltip="The Triumph of Life"/>
              </a:rPr>
              <a:t>The Triumph of Life</a:t>
            </a:r>
            <a:r>
              <a:rPr lang="en-US" sz="2800" dirty="0">
                <a:solidFill>
                  <a:srgbClr val="00B0F0"/>
                </a:solidFill>
              </a:rPr>
              <a:t> (1822</a:t>
            </a:r>
            <a:r>
              <a:rPr lang="en-US" sz="2800" dirty="0" smtClean="0">
                <a:solidFill>
                  <a:srgbClr val="00B0F0"/>
                </a:solidFill>
              </a:rPr>
              <a:t>).</a:t>
            </a:r>
            <a:r>
              <a:rPr lang="en-US" sz="2800" dirty="0">
                <a:solidFill>
                  <a:srgbClr val="00B0F0"/>
                </a:solidFill>
              </a:rPr>
              <a:t> He died in a boating accident in 1822 at the age of twenty-nine.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CCFFFF"/>
          </a:solidFill>
        </p:spPr>
        <p:txBody>
          <a:bodyPr/>
          <a:lstStyle/>
          <a:p>
            <a:pPr algn="ctr">
              <a:buNone/>
            </a:pPr>
            <a:r>
              <a:rPr lang="en-US" sz="4400" b="1" dirty="0" smtClean="0">
                <a:solidFill>
                  <a:schemeClr val="accent2">
                    <a:lumMod val="75000"/>
                  </a:schemeClr>
                </a:solidFill>
              </a:rPr>
              <a:t>ABOUT THE POEM</a:t>
            </a:r>
          </a:p>
          <a:p>
            <a:pPr>
              <a:buNone/>
            </a:pPr>
            <a:r>
              <a:rPr lang="en-US" sz="5400" b="1" dirty="0">
                <a:solidFill>
                  <a:srgbClr val="7030A0"/>
                </a:solidFill>
              </a:rPr>
              <a:t>The Flower That Smiles Today', </a:t>
            </a:r>
            <a:r>
              <a:rPr lang="en-US" sz="5400" b="1" dirty="0" smtClean="0">
                <a:solidFill>
                  <a:srgbClr val="7030A0"/>
                </a:solidFill>
              </a:rPr>
              <a:t> </a:t>
            </a:r>
            <a:r>
              <a:rPr lang="en-US" sz="5400" b="1" dirty="0">
                <a:solidFill>
                  <a:srgbClr val="7030A0"/>
                </a:solidFill>
              </a:rPr>
              <a:t>is a poem about the brevity of all things – all hopes, desires, and delights the world has to offer are short-lived and doomed to die.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2">
              <a:lumMod val="90000"/>
            </a:schemeClr>
          </a:solidFill>
        </p:spPr>
        <p:txBody>
          <a:bodyPr/>
          <a:lstStyle/>
          <a:p>
            <a:pPr algn="ctr">
              <a:buNone/>
            </a:pPr>
            <a:r>
              <a:rPr lang="en-US" sz="7200" b="1" dirty="0" smtClean="0">
                <a:solidFill>
                  <a:srgbClr val="FF99CC"/>
                </a:solidFill>
              </a:rPr>
              <a:t>AUTHOR’S PURPOSE</a:t>
            </a:r>
          </a:p>
          <a:p>
            <a:pPr>
              <a:buNone/>
            </a:pPr>
            <a:r>
              <a:rPr lang="en-US" sz="5400" b="1" dirty="0">
                <a:solidFill>
                  <a:srgbClr val="0033CC"/>
                </a:solidFill>
              </a:rPr>
              <a:t>The authors purpose is to show his readers how things in life are temporary and that they should cherish them before those things eventually go.</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tx1">
              <a:lumMod val="50000"/>
              <a:lumOff val="50000"/>
            </a:schemeClr>
          </a:solidFill>
        </p:spPr>
        <p:txBody>
          <a:bodyPr/>
          <a:lstStyle/>
          <a:p>
            <a:pPr>
              <a:buNone/>
            </a:pPr>
            <a:r>
              <a:rPr lang="en-US" sz="5400" b="1" dirty="0">
                <a:solidFill>
                  <a:srgbClr val="FFFF00"/>
                </a:solidFill>
              </a:rPr>
              <a:t>The flower that smiles to-day</a:t>
            </a:r>
            <a:br>
              <a:rPr lang="en-US" sz="5400" b="1" dirty="0">
                <a:solidFill>
                  <a:srgbClr val="FFFF00"/>
                </a:solidFill>
              </a:rPr>
            </a:br>
            <a:r>
              <a:rPr lang="en-US" sz="5400" b="1" dirty="0">
                <a:solidFill>
                  <a:srgbClr val="FFFF00"/>
                </a:solidFill>
              </a:rPr>
              <a:t>To-morrow dies;</a:t>
            </a:r>
            <a:br>
              <a:rPr lang="en-US" sz="5400" b="1" dirty="0">
                <a:solidFill>
                  <a:srgbClr val="FFFF00"/>
                </a:solidFill>
              </a:rPr>
            </a:br>
            <a:r>
              <a:rPr lang="en-US" sz="5400" b="1" dirty="0">
                <a:solidFill>
                  <a:srgbClr val="FFFF00"/>
                </a:solidFill>
              </a:rPr>
              <a:t>All that we wish to stay</a:t>
            </a:r>
            <a:br>
              <a:rPr lang="en-US" sz="5400" b="1" dirty="0">
                <a:solidFill>
                  <a:srgbClr val="FFFF00"/>
                </a:solidFill>
              </a:rPr>
            </a:br>
            <a:r>
              <a:rPr lang="en-US" sz="5400" b="1" dirty="0">
                <a:solidFill>
                  <a:srgbClr val="FFFF00"/>
                </a:solidFill>
              </a:rPr>
              <a:t>Tempts and then flies.</a:t>
            </a:r>
            <a:br>
              <a:rPr lang="en-US" sz="5400" b="1" dirty="0">
                <a:solidFill>
                  <a:srgbClr val="FFFF00"/>
                </a:solidFill>
              </a:rPr>
            </a:br>
            <a:r>
              <a:rPr lang="en-US" sz="5400" b="1" dirty="0">
                <a:solidFill>
                  <a:srgbClr val="FFFF00"/>
                </a:solidFill>
              </a:rPr>
              <a:t>What is this world’s delight?</a:t>
            </a:r>
            <a:br>
              <a:rPr lang="en-US" sz="5400" b="1" dirty="0">
                <a:solidFill>
                  <a:srgbClr val="FFFF00"/>
                </a:solidFill>
              </a:rPr>
            </a:br>
            <a:r>
              <a:rPr lang="en-US" sz="5400" b="1" dirty="0">
                <a:solidFill>
                  <a:srgbClr val="FFFF00"/>
                </a:solidFill>
              </a:rPr>
              <a:t>Lightning that mocks the night,</a:t>
            </a:r>
            <a:br>
              <a:rPr lang="en-US" sz="5400" b="1" dirty="0">
                <a:solidFill>
                  <a:srgbClr val="FFFF00"/>
                </a:solidFill>
              </a:rPr>
            </a:br>
            <a:r>
              <a:rPr lang="en-US" sz="5400" b="1" dirty="0">
                <a:solidFill>
                  <a:srgbClr val="FFFF00"/>
                </a:solidFill>
              </a:rPr>
              <a:t>Brief even as bright.</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tx1">
              <a:lumMod val="50000"/>
              <a:lumOff val="50000"/>
            </a:schemeClr>
          </a:solidFill>
        </p:spPr>
        <p:txBody>
          <a:bodyPr/>
          <a:lstStyle/>
          <a:p>
            <a:pPr>
              <a:buNone/>
            </a:pPr>
            <a:r>
              <a:rPr lang="en-US" sz="5400" b="1" dirty="0">
                <a:solidFill>
                  <a:srgbClr val="FFFF00"/>
                </a:solidFill>
              </a:rPr>
              <a:t>Virtue, how frail it is!</a:t>
            </a:r>
            <a:br>
              <a:rPr lang="en-US" sz="5400" b="1" dirty="0">
                <a:solidFill>
                  <a:srgbClr val="FFFF00"/>
                </a:solidFill>
              </a:rPr>
            </a:br>
            <a:r>
              <a:rPr lang="en-US" sz="5400" b="1" dirty="0">
                <a:solidFill>
                  <a:srgbClr val="FFFF00"/>
                </a:solidFill>
              </a:rPr>
              <a:t>Friendship how rare!</a:t>
            </a:r>
            <a:br>
              <a:rPr lang="en-US" sz="5400" b="1" dirty="0">
                <a:solidFill>
                  <a:srgbClr val="FFFF00"/>
                </a:solidFill>
              </a:rPr>
            </a:br>
            <a:r>
              <a:rPr lang="en-US" sz="5400" b="1" dirty="0">
                <a:solidFill>
                  <a:srgbClr val="FFFF00"/>
                </a:solidFill>
              </a:rPr>
              <a:t>Love, how it sells poor bliss</a:t>
            </a:r>
            <a:br>
              <a:rPr lang="en-US" sz="5400" b="1" dirty="0">
                <a:solidFill>
                  <a:srgbClr val="FFFF00"/>
                </a:solidFill>
              </a:rPr>
            </a:br>
            <a:r>
              <a:rPr lang="en-US" sz="5400" b="1" dirty="0">
                <a:solidFill>
                  <a:srgbClr val="FFFF00"/>
                </a:solidFill>
              </a:rPr>
              <a:t>For proud despair!</a:t>
            </a:r>
            <a:br>
              <a:rPr lang="en-US" sz="5400" b="1" dirty="0">
                <a:solidFill>
                  <a:srgbClr val="FFFF00"/>
                </a:solidFill>
              </a:rPr>
            </a:br>
            <a:r>
              <a:rPr lang="en-US" sz="5400" b="1" dirty="0">
                <a:solidFill>
                  <a:srgbClr val="FFFF00"/>
                </a:solidFill>
              </a:rPr>
              <a:t>But we, though soon they fall,</a:t>
            </a:r>
            <a:br>
              <a:rPr lang="en-US" sz="5400" b="1" dirty="0">
                <a:solidFill>
                  <a:srgbClr val="FFFF00"/>
                </a:solidFill>
              </a:rPr>
            </a:br>
            <a:r>
              <a:rPr lang="en-US" sz="5400" b="1" dirty="0">
                <a:solidFill>
                  <a:srgbClr val="FFFF00"/>
                </a:solidFill>
              </a:rPr>
              <a:t>Survive their joy, and all</a:t>
            </a:r>
            <a:br>
              <a:rPr lang="en-US" sz="5400" b="1" dirty="0">
                <a:solidFill>
                  <a:srgbClr val="FFFF00"/>
                </a:solidFill>
              </a:rPr>
            </a:br>
            <a:r>
              <a:rPr lang="en-US" sz="5400" b="1" dirty="0">
                <a:solidFill>
                  <a:srgbClr val="FFFF00"/>
                </a:solidFill>
              </a:rPr>
              <a:t>Which ours we call.</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144</Words>
  <Application>Microsoft Office PowerPoint</Application>
  <PresentationFormat>On-screen Show (4:3)</PresentationFormat>
  <Paragraphs>101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Algerian</vt:lpstr>
      <vt:lpstr>Arial</vt:lpstr>
      <vt:lpstr>Calibri</vt:lpstr>
      <vt:lpstr>Office Theme</vt:lpstr>
      <vt:lpstr>s.roshni  ASSISTANT PROFESSOR jamal mohammed college  trichy -20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ARUNKUMAR</dc:creator>
  <cp:lastModifiedBy>Microsoft account</cp:lastModifiedBy>
  <cp:revision>37</cp:revision>
  <dcterms:created xsi:type="dcterms:W3CDTF">2021-08-18T05:26:07Z</dcterms:created>
  <dcterms:modified xsi:type="dcterms:W3CDTF">2023-04-10T04:32:54Z</dcterms:modified>
</cp:coreProperties>
</file>